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2" r:id="rId5"/>
    <p:sldId id="261" r:id="rId6"/>
    <p:sldId id="264" r:id="rId7"/>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showGuides="1">
      <p:cViewPr varScale="1">
        <p:scale>
          <a:sx n="115" d="100"/>
          <a:sy n="115" d="100"/>
        </p:scale>
        <p:origin x="12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74327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6170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7533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9297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B63B6-6012-439D-B9E8-2700E8F0B8CB}"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87097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B63B6-6012-439D-B9E8-2700E8F0B8CB}"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14040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B63B6-6012-439D-B9E8-2700E8F0B8CB}"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63428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B63B6-6012-439D-B9E8-2700E8F0B8CB}" type="datetimeFigureOut">
              <a:rPr lang="en-US" smtClean="0"/>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2254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B63B6-6012-439D-B9E8-2700E8F0B8CB}" type="datetimeFigureOut">
              <a:rPr lang="en-US" smtClean="0"/>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909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75334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42993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B63B6-6012-439D-B9E8-2700E8F0B8CB}" type="datetimeFigureOut">
              <a:rPr lang="en-US" smtClean="0"/>
              <a:t>12/22/2022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5F90-6673-4998-AD37-BC50C76BF8D6}" type="slidenum">
              <a:rPr lang="en-US" smtClean="0"/>
              <a:t>‹#›</a:t>
            </a:fld>
            <a:endParaRPr lang="en-US"/>
          </a:p>
        </p:txBody>
      </p:sp>
    </p:spTree>
    <p:extLst>
      <p:ext uri="{BB962C8B-B14F-4D97-AF65-F5344CB8AC3E}">
        <p14:creationId xmlns:p14="http://schemas.microsoft.com/office/powerpoint/2010/main" val="188114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reach39.qwestoffice.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169D7F0-0AA8-4B3D-98AC-09F7BA70C1DE}"/>
              </a:ext>
            </a:extLst>
          </p:cNvPr>
          <p:cNvSpPr txBox="1">
            <a:spLocks noGrp="1" noChangeArrowheads="1"/>
          </p:cNvSpPr>
          <p:nvPr>
            <p:ph type="subTitle" idx="1"/>
          </p:nvPr>
        </p:nvSpPr>
        <p:spPr bwMode="auto">
          <a:xfrm rot="16200000">
            <a:off x="-453783" y="4427556"/>
            <a:ext cx="2240280" cy="906106"/>
          </a:xfrm>
          <a:prstGeom prst="rect">
            <a:avLst/>
          </a:prstGeom>
        </p:spPr>
        <p:txBody>
          <a:bodyPr rot="0" vert="horz" lIns="68580" tIns="34290" rIns="68580" bIns="34290" rtlCol="0" anchorCtr="0">
            <a:normAutofit/>
          </a:bodyPr>
          <a:lstStyle/>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The Enlisted Association Chapter 39</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15821 E Centretech Cir</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Aurora Co  80011</a:t>
            </a:r>
          </a:p>
        </p:txBody>
      </p:sp>
      <p:pic>
        <p:nvPicPr>
          <p:cNvPr id="6" name="Picture 5" descr="Image may contain: possible text that says 'TREA Chapter 39 ENLISTED ssociation'">
            <a:extLst>
              <a:ext uri="{FF2B5EF4-FFF2-40B4-BE49-F238E27FC236}">
                <a16:creationId xmlns:a16="http://schemas.microsoft.com/office/drawing/2014/main" id="{78B806C0-4445-433C-8F59-7109FFE438D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72000" y="1134768"/>
            <a:ext cx="4572000" cy="3377174"/>
          </a:xfrm>
          <a:prstGeom prst="rect">
            <a:avLst/>
          </a:prstGeom>
          <a:noFill/>
        </p:spPr>
      </p:pic>
      <p:sp>
        <p:nvSpPr>
          <p:cNvPr id="8" name="TextBox 7">
            <a:extLst>
              <a:ext uri="{FF2B5EF4-FFF2-40B4-BE49-F238E27FC236}">
                <a16:creationId xmlns:a16="http://schemas.microsoft.com/office/drawing/2014/main" id="{F421B18F-98B8-458A-80F8-C37F29CC359A}"/>
              </a:ext>
            </a:extLst>
          </p:cNvPr>
          <p:cNvSpPr txBox="1"/>
          <p:nvPr/>
        </p:nvSpPr>
        <p:spPr>
          <a:xfrm>
            <a:off x="5222326" y="4725550"/>
            <a:ext cx="3285461" cy="715581"/>
          </a:xfrm>
          <a:prstGeom prst="rect">
            <a:avLst/>
          </a:prstGeom>
          <a:noFill/>
        </p:spPr>
        <p:txBody>
          <a:bodyPr wrap="square" rtlCol="0">
            <a:spAutoFit/>
          </a:bodyPr>
          <a:lstStyle/>
          <a:p>
            <a:pPr algn="ctr"/>
            <a:r>
              <a:rPr lang="en-US" sz="1350" b="1" dirty="0"/>
              <a:t>15821 E Centretech Cir</a:t>
            </a:r>
          </a:p>
          <a:p>
            <a:pPr algn="ctr"/>
            <a:r>
              <a:rPr lang="en-US" sz="1350" b="1" dirty="0"/>
              <a:t>Aurora CO 80011</a:t>
            </a:r>
          </a:p>
          <a:p>
            <a:pPr algn="ctr"/>
            <a:r>
              <a:rPr lang="en-US" sz="1350" b="1" dirty="0"/>
              <a:t>303-340-3939</a:t>
            </a:r>
          </a:p>
        </p:txBody>
      </p:sp>
      <p:sp>
        <p:nvSpPr>
          <p:cNvPr id="10" name="TextBox 9">
            <a:extLst>
              <a:ext uri="{FF2B5EF4-FFF2-40B4-BE49-F238E27FC236}">
                <a16:creationId xmlns:a16="http://schemas.microsoft.com/office/drawing/2014/main" id="{17CDD676-388D-46A0-AE1D-6849DBDDC3D7}"/>
              </a:ext>
            </a:extLst>
          </p:cNvPr>
          <p:cNvSpPr txBox="1"/>
          <p:nvPr/>
        </p:nvSpPr>
        <p:spPr>
          <a:xfrm>
            <a:off x="4720590" y="5723751"/>
            <a:ext cx="4274820" cy="300082"/>
          </a:xfrm>
          <a:prstGeom prst="rect">
            <a:avLst/>
          </a:prstGeom>
          <a:noFill/>
        </p:spPr>
        <p:txBody>
          <a:bodyPr wrap="square" rtlCol="0">
            <a:spAutoFit/>
          </a:bodyPr>
          <a:lstStyle/>
          <a:p>
            <a:r>
              <a:rPr lang="en-US" sz="1350" dirty="0"/>
              <a:t>January, February, &amp; March 2023</a:t>
            </a:r>
          </a:p>
        </p:txBody>
      </p:sp>
    </p:spTree>
    <p:extLst>
      <p:ext uri="{BB962C8B-B14F-4D97-AF65-F5344CB8AC3E}">
        <p14:creationId xmlns:p14="http://schemas.microsoft.com/office/powerpoint/2010/main" val="29054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F34FC-8825-4029-8EB4-29672A757ABA}"/>
              </a:ext>
            </a:extLst>
          </p:cNvPr>
          <p:cNvSpPr txBox="1"/>
          <p:nvPr/>
        </p:nvSpPr>
        <p:spPr>
          <a:xfrm>
            <a:off x="244346" y="372536"/>
            <a:ext cx="4136061" cy="2957733"/>
          </a:xfrm>
          <a:prstGeom prst="rect">
            <a:avLst/>
          </a:prstGeom>
          <a:noFill/>
        </p:spPr>
        <p:txBody>
          <a:bodyPr wrap="square" rtlCol="0">
            <a:spAutoFit/>
          </a:bodyPr>
          <a:lstStyle/>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On November 16</a:t>
            </a:r>
            <a:r>
              <a:rPr lang="en-US" sz="980" b="0" i="0" baseline="30000" dirty="0">
                <a:solidFill>
                  <a:srgbClr val="201F1E"/>
                </a:solidFill>
                <a:effectLst/>
                <a:latin typeface="Calibri" panose="020F0502020204030204" pitchFamily="34" charset="0"/>
                <a:cs typeface="Calibri" panose="020F0502020204030204" pitchFamily="34" charset="0"/>
              </a:rPr>
              <a:t>th</a:t>
            </a:r>
            <a:r>
              <a:rPr lang="en-US" sz="980" b="0" i="0" dirty="0">
                <a:solidFill>
                  <a:srgbClr val="201F1E"/>
                </a:solidFill>
                <a:effectLst/>
                <a:latin typeface="Calibri" panose="020F0502020204030204" pitchFamily="34" charset="0"/>
                <a:cs typeface="Calibri" panose="020F0502020204030204" pitchFamily="34" charset="0"/>
              </a:rPr>
              <a:t> we had our yearly elections for the Board of Directors for the new year. It is always an exciting time of the year.  On December 3</a:t>
            </a:r>
            <a:r>
              <a:rPr lang="en-US" sz="980" b="0" i="0" baseline="30000" dirty="0">
                <a:solidFill>
                  <a:srgbClr val="201F1E"/>
                </a:solidFill>
                <a:effectLst/>
                <a:latin typeface="Calibri" panose="020F0502020204030204" pitchFamily="34" charset="0"/>
                <a:cs typeface="Calibri" panose="020F0502020204030204" pitchFamily="34" charset="0"/>
              </a:rPr>
              <a:t>rd</a:t>
            </a:r>
            <a:r>
              <a:rPr lang="en-US" sz="980" b="0" i="0" dirty="0">
                <a:solidFill>
                  <a:srgbClr val="201F1E"/>
                </a:solidFill>
                <a:effectLst/>
                <a:latin typeface="Calibri" panose="020F0502020204030204" pitchFamily="34" charset="0"/>
                <a:cs typeface="Calibri" panose="020F0502020204030204" pitchFamily="34" charset="0"/>
              </a:rPr>
              <a:t>, the installation of the new board members of TREA Chapter 39 and the Auxiliary took place.  The President of TREA National, Deborah Oelschig, swore in both boards, after which we had a wonderful dinner catered by Olive Garden.  The entertainment was provided by Highway 83.  Later that evening we had a fun gift exchange.  </a:t>
            </a: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2023 will be a challenging year, but we are confident that a lot of good will be done to promote and assist its members, their families and future generations.  Especially promoting and supporting the education of service personnel, remembering that the welfare of our members and the enlisted community comes first.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We can only accomplish these </a:t>
            </a:r>
            <a:r>
              <a:rPr lang="en-US" sz="980" dirty="0">
                <a:solidFill>
                  <a:srgbClr val="201F1E"/>
                </a:solidFill>
                <a:latin typeface="Calibri" panose="020F0502020204030204" pitchFamily="34" charset="0"/>
                <a:cs typeface="Calibri" panose="020F0502020204030204" pitchFamily="34" charset="0"/>
              </a:rPr>
              <a:t>goals with the help and support of our members.  It is our members that make TREA Chapter 39 successful.  Fortunately, we have some of the best members that have made our goals successful, and I am confident that you will continue to do so.  </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	United We Stand</a:t>
            </a: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		Mary </a:t>
            </a:r>
            <a:r>
              <a:rPr lang="en-US" sz="980" dirty="0" err="1">
                <a:solidFill>
                  <a:srgbClr val="201F1E"/>
                </a:solidFill>
                <a:latin typeface="Calibri" panose="020F0502020204030204" pitchFamily="34" charset="0"/>
                <a:cs typeface="Calibri" panose="020F0502020204030204" pitchFamily="34" charset="0"/>
              </a:rPr>
              <a:t>Clarvoe</a:t>
            </a:r>
            <a:r>
              <a:rPr lang="en-US" sz="980" dirty="0">
                <a:solidFill>
                  <a:srgbClr val="201F1E"/>
                </a:solidFill>
                <a:latin typeface="Calibri" panose="020F0502020204030204" pitchFamily="34" charset="0"/>
                <a:cs typeface="Calibri" panose="020F0502020204030204" pitchFamily="34" charset="0"/>
              </a:rPr>
              <a:t>, President</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			TREA Chapter 39</a:t>
            </a:r>
            <a:endParaRPr lang="en-US" sz="980" b="0" i="0" dirty="0">
              <a:solidFill>
                <a:srgbClr val="000000"/>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A754AF5-9801-47BC-AAA9-05C9CCEBA079}"/>
              </a:ext>
            </a:extLst>
          </p:cNvPr>
          <p:cNvSpPr txBox="1"/>
          <p:nvPr/>
        </p:nvSpPr>
        <p:spPr>
          <a:xfrm>
            <a:off x="342900" y="144311"/>
            <a:ext cx="3509010" cy="300082"/>
          </a:xfrm>
          <a:prstGeom prst="rect">
            <a:avLst/>
          </a:prstGeom>
          <a:noFill/>
        </p:spPr>
        <p:txBody>
          <a:bodyPr wrap="square" rtlCol="0">
            <a:spAutoFit/>
          </a:bodyPr>
          <a:lstStyle/>
          <a:p>
            <a:pPr algn="ctr"/>
            <a:r>
              <a:rPr lang="en-US" sz="1350" b="1" dirty="0"/>
              <a:t>A WORD FROM THE PRESIDENT</a:t>
            </a:r>
          </a:p>
        </p:txBody>
      </p:sp>
      <p:sp>
        <p:nvSpPr>
          <p:cNvPr id="24" name="TextBox 23">
            <a:extLst>
              <a:ext uri="{FF2B5EF4-FFF2-40B4-BE49-F238E27FC236}">
                <a16:creationId xmlns:a16="http://schemas.microsoft.com/office/drawing/2014/main" id="{E1F7BE1C-8284-466B-9F9A-8A40D09B7F07}"/>
              </a:ext>
            </a:extLst>
          </p:cNvPr>
          <p:cNvSpPr txBox="1"/>
          <p:nvPr/>
        </p:nvSpPr>
        <p:spPr>
          <a:xfrm>
            <a:off x="4747403" y="6043862"/>
            <a:ext cx="4199811" cy="261610"/>
          </a:xfrm>
          <a:prstGeom prst="rect">
            <a:avLst/>
          </a:prstGeom>
          <a:noFill/>
        </p:spPr>
        <p:txBody>
          <a:bodyPr wrap="square" rtlCol="0">
            <a:spAutoFit/>
          </a:bodyPr>
          <a:lstStyle/>
          <a:p>
            <a:pPr algn="ctr"/>
            <a:r>
              <a:rPr lang="en-US" sz="1100" b="1" dirty="0"/>
              <a:t>Queen of Hearts drawing every Saturday at 7:00pm.  </a:t>
            </a:r>
          </a:p>
        </p:txBody>
      </p:sp>
      <p:pic>
        <p:nvPicPr>
          <p:cNvPr id="6" name="Picture 5">
            <a:extLst>
              <a:ext uri="{FF2B5EF4-FFF2-40B4-BE49-F238E27FC236}">
                <a16:creationId xmlns:a16="http://schemas.microsoft.com/office/drawing/2014/main" id="{E0AECD3D-2D98-43EA-9A86-3AAAF07E0E82}"/>
              </a:ext>
            </a:extLst>
          </p:cNvPr>
          <p:cNvPicPr>
            <a:picLocks noChangeAspect="1"/>
          </p:cNvPicPr>
          <p:nvPr/>
        </p:nvPicPr>
        <p:blipFill>
          <a:blip r:embed="rId2"/>
          <a:stretch>
            <a:fillRect/>
          </a:stretch>
        </p:blipFill>
        <p:spPr>
          <a:xfrm>
            <a:off x="4800028" y="5921661"/>
            <a:ext cx="380199" cy="505584"/>
          </a:xfrm>
          <a:prstGeom prst="rect">
            <a:avLst/>
          </a:prstGeom>
        </p:spPr>
      </p:pic>
      <p:pic>
        <p:nvPicPr>
          <p:cNvPr id="12" name="Picture 11">
            <a:extLst>
              <a:ext uri="{FF2B5EF4-FFF2-40B4-BE49-F238E27FC236}">
                <a16:creationId xmlns:a16="http://schemas.microsoft.com/office/drawing/2014/main" id="{D38CCF74-115C-4BA6-85CE-8C7E2B503F57}"/>
              </a:ext>
            </a:extLst>
          </p:cNvPr>
          <p:cNvPicPr>
            <a:picLocks noChangeAspect="1"/>
          </p:cNvPicPr>
          <p:nvPr/>
        </p:nvPicPr>
        <p:blipFill>
          <a:blip r:embed="rId3"/>
          <a:stretch>
            <a:fillRect/>
          </a:stretch>
        </p:blipFill>
        <p:spPr>
          <a:xfrm>
            <a:off x="8569229" y="5921661"/>
            <a:ext cx="377985" cy="506012"/>
          </a:xfrm>
          <a:prstGeom prst="rect">
            <a:avLst/>
          </a:prstGeom>
        </p:spPr>
      </p:pic>
      <p:pic>
        <p:nvPicPr>
          <p:cNvPr id="22" name="Picture 21">
            <a:extLst>
              <a:ext uri="{FF2B5EF4-FFF2-40B4-BE49-F238E27FC236}">
                <a16:creationId xmlns:a16="http://schemas.microsoft.com/office/drawing/2014/main" id="{A22EDAB1-8F03-4B84-ADE3-73DB2492AEF2}"/>
              </a:ext>
            </a:extLst>
          </p:cNvPr>
          <p:cNvPicPr>
            <a:picLocks noChangeAspect="1"/>
          </p:cNvPicPr>
          <p:nvPr/>
        </p:nvPicPr>
        <p:blipFill>
          <a:blip r:embed="rId4"/>
          <a:stretch>
            <a:fillRect/>
          </a:stretch>
        </p:blipFill>
        <p:spPr>
          <a:xfrm>
            <a:off x="4930077" y="2391117"/>
            <a:ext cx="1936499" cy="682139"/>
          </a:xfrm>
          <a:prstGeom prst="rect">
            <a:avLst/>
          </a:prstGeom>
        </p:spPr>
      </p:pic>
      <p:sp>
        <p:nvSpPr>
          <p:cNvPr id="26" name="TextBox 25">
            <a:extLst>
              <a:ext uri="{FF2B5EF4-FFF2-40B4-BE49-F238E27FC236}">
                <a16:creationId xmlns:a16="http://schemas.microsoft.com/office/drawing/2014/main" id="{9A871CC1-A228-45EE-9A32-109DAFDAC9E1}"/>
              </a:ext>
            </a:extLst>
          </p:cNvPr>
          <p:cNvSpPr txBox="1"/>
          <p:nvPr/>
        </p:nvSpPr>
        <p:spPr>
          <a:xfrm>
            <a:off x="5292092" y="187152"/>
            <a:ext cx="2888870" cy="477054"/>
          </a:xfrm>
          <a:prstGeom prst="rect">
            <a:avLst/>
          </a:prstGeom>
          <a:noFill/>
        </p:spPr>
        <p:txBody>
          <a:bodyPr wrap="square" rtlCol="0">
            <a:spAutoFit/>
          </a:bodyPr>
          <a:lstStyle/>
          <a:p>
            <a:pPr algn="ctr"/>
            <a:r>
              <a:rPr lang="en-US" sz="1400" b="1" dirty="0"/>
              <a:t>THINGS TO DO AT CHAPTER 39</a:t>
            </a:r>
          </a:p>
          <a:p>
            <a:pPr algn="ctr"/>
            <a:r>
              <a:rPr lang="en-US" sz="1100" b="1" dirty="0"/>
              <a:t>SEE CALENDARS FOR DETAILS</a:t>
            </a:r>
          </a:p>
        </p:txBody>
      </p:sp>
      <p:sp>
        <p:nvSpPr>
          <p:cNvPr id="2" name="TextBox 1">
            <a:extLst>
              <a:ext uri="{FF2B5EF4-FFF2-40B4-BE49-F238E27FC236}">
                <a16:creationId xmlns:a16="http://schemas.microsoft.com/office/drawing/2014/main" id="{B0010BAB-FB9F-2F23-6B6F-A340C6DD2C6E}"/>
              </a:ext>
            </a:extLst>
          </p:cNvPr>
          <p:cNvSpPr txBox="1"/>
          <p:nvPr/>
        </p:nvSpPr>
        <p:spPr>
          <a:xfrm>
            <a:off x="7187569" y="2695501"/>
            <a:ext cx="1712086" cy="246221"/>
          </a:xfrm>
          <a:prstGeom prst="rect">
            <a:avLst/>
          </a:prstGeom>
          <a:noFill/>
        </p:spPr>
        <p:txBody>
          <a:bodyPr wrap="square" rtlCol="0">
            <a:spAutoFit/>
          </a:bodyPr>
          <a:lstStyle/>
          <a:p>
            <a:r>
              <a:rPr lang="en-US" sz="1000" dirty="0">
                <a:solidFill>
                  <a:schemeClr val="bg1"/>
                </a:solidFill>
              </a:rPr>
              <a:t>Bison Burger Dinner July 16th</a:t>
            </a:r>
          </a:p>
        </p:txBody>
      </p:sp>
      <p:sp>
        <p:nvSpPr>
          <p:cNvPr id="7" name="TextBox 6">
            <a:extLst>
              <a:ext uri="{FF2B5EF4-FFF2-40B4-BE49-F238E27FC236}">
                <a16:creationId xmlns:a16="http://schemas.microsoft.com/office/drawing/2014/main" id="{B4B15A8C-5288-13D5-62CC-A8AFDCA52B8F}"/>
              </a:ext>
            </a:extLst>
          </p:cNvPr>
          <p:cNvSpPr txBox="1"/>
          <p:nvPr/>
        </p:nvSpPr>
        <p:spPr>
          <a:xfrm>
            <a:off x="342900" y="3757554"/>
            <a:ext cx="4152556" cy="1950534"/>
          </a:xfrm>
          <a:prstGeom prst="rect">
            <a:avLst/>
          </a:prstGeom>
          <a:noFill/>
        </p:spPr>
        <p:txBody>
          <a:bodyPr wrap="square" rtlCol="0">
            <a:spAutoFit/>
          </a:bodyPr>
          <a:lstStyle/>
          <a:p>
            <a:pPr algn="ctr"/>
            <a:r>
              <a:rPr lang="en-US" sz="1350" b="1" dirty="0"/>
              <a:t>A WORD FROM THE AUXILIARY</a:t>
            </a:r>
          </a:p>
          <a:p>
            <a:r>
              <a:rPr lang="en-US" sz="975" dirty="0"/>
              <a:t>What a great year we had.  Thank you everyone who helped us get through 2022. I want to wish everyone who took office for 2023 Congratulations, Good Luck, and Thank You.</a:t>
            </a:r>
          </a:p>
          <a:p>
            <a:r>
              <a:rPr lang="en-US" sz="975" dirty="0"/>
              <a:t>We want to congratulate the winners for the raffle baskets: Sam Lovell &amp; Bob Corson.  We hope everyone comes to our dinners in 2023.  Patty Arcuri will be doing the cooking. We had to let Barbara </a:t>
            </a:r>
            <a:r>
              <a:rPr lang="en-US" sz="975" dirty="0" err="1"/>
              <a:t>Tackitt</a:t>
            </a:r>
            <a:r>
              <a:rPr lang="en-US" sz="975" dirty="0"/>
              <a:t> have a break, she has worked so hard for TREA.  Dinners will be the 3</a:t>
            </a:r>
            <a:r>
              <a:rPr lang="en-US" sz="975" baseline="30000" dirty="0"/>
              <a:t>rd</a:t>
            </a:r>
            <a:r>
              <a:rPr lang="en-US" sz="975" dirty="0"/>
              <a:t> Saturday of the month starting with January 21st at 5:00.  I want to wish everyone a happy New Year and we want to make TREA 39 Stronger.</a:t>
            </a:r>
          </a:p>
          <a:p>
            <a:r>
              <a:rPr lang="en-US" sz="975" dirty="0"/>
              <a:t>		United We Stand</a:t>
            </a:r>
          </a:p>
          <a:p>
            <a:r>
              <a:rPr lang="en-US" sz="975" dirty="0"/>
              <a:t>			Helen Suggs			</a:t>
            </a:r>
          </a:p>
        </p:txBody>
      </p:sp>
      <p:sp>
        <p:nvSpPr>
          <p:cNvPr id="3" name="TextBox 2">
            <a:extLst>
              <a:ext uri="{FF2B5EF4-FFF2-40B4-BE49-F238E27FC236}">
                <a16:creationId xmlns:a16="http://schemas.microsoft.com/office/drawing/2014/main" id="{4CA34262-C355-76F3-394E-AA92DAC4FE41}"/>
              </a:ext>
            </a:extLst>
          </p:cNvPr>
          <p:cNvSpPr txBox="1"/>
          <p:nvPr/>
        </p:nvSpPr>
        <p:spPr>
          <a:xfrm>
            <a:off x="7424486" y="3268707"/>
            <a:ext cx="1238251" cy="230832"/>
          </a:xfrm>
          <a:prstGeom prst="rect">
            <a:avLst/>
          </a:prstGeom>
          <a:noFill/>
        </p:spPr>
        <p:txBody>
          <a:bodyPr wrap="square" rtlCol="0">
            <a:spAutoFit/>
          </a:bodyPr>
          <a:lstStyle/>
          <a:p>
            <a:r>
              <a:rPr lang="en-US" sz="900" b="1" dirty="0">
                <a:solidFill>
                  <a:schemeClr val="bg1"/>
                </a:solidFill>
              </a:rPr>
              <a:t>October 1</a:t>
            </a:r>
            <a:r>
              <a:rPr lang="en-US" sz="900" b="1" baseline="30000" dirty="0">
                <a:solidFill>
                  <a:schemeClr val="bg1"/>
                </a:solidFill>
              </a:rPr>
              <a:t>st</a:t>
            </a:r>
            <a:r>
              <a:rPr lang="en-US" sz="900" b="1" dirty="0">
                <a:solidFill>
                  <a:schemeClr val="bg1"/>
                </a:solidFill>
              </a:rPr>
              <a:t> 5:30-7pm</a:t>
            </a:r>
          </a:p>
        </p:txBody>
      </p:sp>
      <p:pic>
        <p:nvPicPr>
          <p:cNvPr id="10" name="Picture 9">
            <a:extLst>
              <a:ext uri="{FF2B5EF4-FFF2-40B4-BE49-F238E27FC236}">
                <a16:creationId xmlns:a16="http://schemas.microsoft.com/office/drawing/2014/main" id="{0289708A-0978-B1FB-5E18-C1975706CC12}"/>
              </a:ext>
            </a:extLst>
          </p:cNvPr>
          <p:cNvPicPr>
            <a:picLocks noChangeAspect="1"/>
          </p:cNvPicPr>
          <p:nvPr/>
        </p:nvPicPr>
        <p:blipFill>
          <a:blip r:embed="rId5"/>
          <a:stretch>
            <a:fillRect/>
          </a:stretch>
        </p:blipFill>
        <p:spPr>
          <a:xfrm>
            <a:off x="4930077" y="918012"/>
            <a:ext cx="1400175" cy="1381125"/>
          </a:xfrm>
          <a:prstGeom prst="rect">
            <a:avLst/>
          </a:prstGeom>
        </p:spPr>
      </p:pic>
      <p:pic>
        <p:nvPicPr>
          <p:cNvPr id="14" name="Picture 13">
            <a:extLst>
              <a:ext uri="{FF2B5EF4-FFF2-40B4-BE49-F238E27FC236}">
                <a16:creationId xmlns:a16="http://schemas.microsoft.com/office/drawing/2014/main" id="{A5A6D0C6-B3D6-BED8-66CB-36D5E8A7A638}"/>
              </a:ext>
            </a:extLst>
          </p:cNvPr>
          <p:cNvPicPr>
            <a:picLocks noChangeAspect="1"/>
          </p:cNvPicPr>
          <p:nvPr/>
        </p:nvPicPr>
        <p:blipFill>
          <a:blip r:embed="rId6"/>
          <a:stretch>
            <a:fillRect/>
          </a:stretch>
        </p:blipFill>
        <p:spPr>
          <a:xfrm>
            <a:off x="6395853" y="668065"/>
            <a:ext cx="2577108" cy="1733550"/>
          </a:xfrm>
          <a:prstGeom prst="rect">
            <a:avLst/>
          </a:prstGeom>
        </p:spPr>
      </p:pic>
      <p:pic>
        <p:nvPicPr>
          <p:cNvPr id="9" name="Picture 8">
            <a:extLst>
              <a:ext uri="{FF2B5EF4-FFF2-40B4-BE49-F238E27FC236}">
                <a16:creationId xmlns:a16="http://schemas.microsoft.com/office/drawing/2014/main" id="{CFF5EC44-B01F-F747-B935-DB1981455E49}"/>
              </a:ext>
            </a:extLst>
          </p:cNvPr>
          <p:cNvPicPr>
            <a:picLocks noChangeAspect="1"/>
          </p:cNvPicPr>
          <p:nvPr/>
        </p:nvPicPr>
        <p:blipFill>
          <a:blip r:embed="rId7"/>
          <a:stretch>
            <a:fillRect/>
          </a:stretch>
        </p:blipFill>
        <p:spPr>
          <a:xfrm>
            <a:off x="6906178" y="2537913"/>
            <a:ext cx="1852043" cy="1768540"/>
          </a:xfrm>
          <a:prstGeom prst="rect">
            <a:avLst/>
          </a:prstGeom>
        </p:spPr>
      </p:pic>
      <p:pic>
        <p:nvPicPr>
          <p:cNvPr id="15" name="Picture 14">
            <a:extLst>
              <a:ext uri="{FF2B5EF4-FFF2-40B4-BE49-F238E27FC236}">
                <a16:creationId xmlns:a16="http://schemas.microsoft.com/office/drawing/2014/main" id="{F2C61CE1-35DC-74A2-F3D2-566AC75A8A7B}"/>
              </a:ext>
            </a:extLst>
          </p:cNvPr>
          <p:cNvPicPr>
            <a:picLocks noChangeAspect="1"/>
          </p:cNvPicPr>
          <p:nvPr/>
        </p:nvPicPr>
        <p:blipFill>
          <a:blip r:embed="rId8"/>
          <a:stretch>
            <a:fillRect/>
          </a:stretch>
        </p:blipFill>
        <p:spPr>
          <a:xfrm>
            <a:off x="5013764" y="3209301"/>
            <a:ext cx="1846901" cy="1137836"/>
          </a:xfrm>
          <a:prstGeom prst="rect">
            <a:avLst/>
          </a:prstGeom>
        </p:spPr>
      </p:pic>
      <p:pic>
        <p:nvPicPr>
          <p:cNvPr id="16" name="Picture 15" descr="Logo&#10;&#10;Description automatically generated">
            <a:extLst>
              <a:ext uri="{FF2B5EF4-FFF2-40B4-BE49-F238E27FC236}">
                <a16:creationId xmlns:a16="http://schemas.microsoft.com/office/drawing/2014/main" id="{585420EA-65E9-C534-791B-20AF2119F441}"/>
              </a:ext>
            </a:extLst>
          </p:cNvPr>
          <p:cNvPicPr>
            <a:picLocks noChangeAspect="1"/>
          </p:cNvPicPr>
          <p:nvPr/>
        </p:nvPicPr>
        <p:blipFill>
          <a:blip r:embed="rId9"/>
          <a:stretch>
            <a:fillRect/>
          </a:stretch>
        </p:blipFill>
        <p:spPr>
          <a:xfrm>
            <a:off x="6971119" y="4424175"/>
            <a:ext cx="1939678" cy="1335781"/>
          </a:xfrm>
          <a:prstGeom prst="rect">
            <a:avLst/>
          </a:prstGeom>
        </p:spPr>
      </p:pic>
      <p:sp>
        <p:nvSpPr>
          <p:cNvPr id="17" name="TextBox 16">
            <a:extLst>
              <a:ext uri="{FF2B5EF4-FFF2-40B4-BE49-F238E27FC236}">
                <a16:creationId xmlns:a16="http://schemas.microsoft.com/office/drawing/2014/main" id="{3065E7CD-A40E-E44B-A0F8-797023946D11}"/>
              </a:ext>
            </a:extLst>
          </p:cNvPr>
          <p:cNvSpPr txBox="1"/>
          <p:nvPr/>
        </p:nvSpPr>
        <p:spPr>
          <a:xfrm>
            <a:off x="457200" y="6043862"/>
            <a:ext cx="4038256" cy="553998"/>
          </a:xfrm>
          <a:prstGeom prst="rect">
            <a:avLst/>
          </a:prstGeom>
          <a:noFill/>
        </p:spPr>
        <p:txBody>
          <a:bodyPr wrap="square" rtlCol="0">
            <a:spAutoFit/>
          </a:bodyPr>
          <a:lstStyle/>
          <a:p>
            <a:pPr algn="ctr"/>
            <a:r>
              <a:rPr lang="en-US" sz="1000" b="0" i="0" dirty="0">
                <a:solidFill>
                  <a:srgbClr val="000000"/>
                </a:solidFill>
                <a:effectLst/>
                <a:latin typeface="Charter"/>
              </a:rPr>
              <a:t>"If at first you don't succeed, try, try again. Then quit. No use being a damn fool about it."</a:t>
            </a:r>
            <a:r>
              <a:rPr lang="en-US" sz="1000" dirty="0"/>
              <a:t/>
            </a:r>
            <a:br>
              <a:rPr lang="en-US" sz="1000" dirty="0"/>
            </a:br>
            <a:r>
              <a:rPr lang="en-US" sz="1000" b="0" i="0" dirty="0">
                <a:solidFill>
                  <a:srgbClr val="000000"/>
                </a:solidFill>
                <a:effectLst/>
                <a:latin typeface="Charter"/>
              </a:rPr>
              <a:t>―W.C. Fields</a:t>
            </a:r>
            <a:endParaRPr lang="en-US" sz="1000" dirty="0"/>
          </a:p>
        </p:txBody>
      </p:sp>
      <p:pic>
        <p:nvPicPr>
          <p:cNvPr id="11" name="Picture 10">
            <a:extLst>
              <a:ext uri="{FF2B5EF4-FFF2-40B4-BE49-F238E27FC236}">
                <a16:creationId xmlns:a16="http://schemas.microsoft.com/office/drawing/2014/main" id="{52D6B7D9-2877-595A-D189-F85194A26201}"/>
              </a:ext>
            </a:extLst>
          </p:cNvPr>
          <p:cNvPicPr>
            <a:picLocks noChangeAspect="1"/>
          </p:cNvPicPr>
          <p:nvPr/>
        </p:nvPicPr>
        <p:blipFill>
          <a:blip r:embed="rId10"/>
          <a:stretch>
            <a:fillRect/>
          </a:stretch>
        </p:blipFill>
        <p:spPr>
          <a:xfrm>
            <a:off x="5292092" y="4402280"/>
            <a:ext cx="1524000" cy="1714500"/>
          </a:xfrm>
          <a:prstGeom prst="rect">
            <a:avLst/>
          </a:prstGeom>
        </p:spPr>
      </p:pic>
    </p:spTree>
    <p:extLst>
      <p:ext uri="{BB962C8B-B14F-4D97-AF65-F5344CB8AC3E}">
        <p14:creationId xmlns:p14="http://schemas.microsoft.com/office/powerpoint/2010/main" val="356060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55B82A-61C5-4DF7-B1C2-889B3E06D006}"/>
              </a:ext>
            </a:extLst>
          </p:cNvPr>
          <p:cNvSpPr txBox="1"/>
          <p:nvPr/>
        </p:nvSpPr>
        <p:spPr>
          <a:xfrm>
            <a:off x="175492" y="356841"/>
            <a:ext cx="4457588" cy="1751249"/>
          </a:xfrm>
          <a:prstGeom prst="rect">
            <a:avLst/>
          </a:prstGeom>
          <a:noFill/>
        </p:spPr>
        <p:txBody>
          <a:bodyPr wrap="square" rtlCol="0">
            <a:spAutoFit/>
          </a:bodyPr>
          <a:lstStyle/>
          <a:p>
            <a:r>
              <a:rPr lang="en-US" sz="980" dirty="0">
                <a:cs typeface="Times New Roman" panose="02020603050405020304" pitchFamily="18" charset="0"/>
              </a:rPr>
              <a:t>Greetings,</a:t>
            </a:r>
          </a:p>
          <a:p>
            <a:r>
              <a:rPr lang="en-US" sz="980" dirty="0">
                <a:cs typeface="Times New Roman" panose="02020603050405020304" pitchFamily="18" charset="0"/>
              </a:rPr>
              <a:t>Well friends, we made it through another year.  2022 was hard for many of us so it is good to put it behind us. And as we head into 2023, I hope you’ll come see us.  It has been great to see so many folks returning, but we’re still missing some friends. Come in, have a drink, and catch up with old (and new) friends!  </a:t>
            </a:r>
          </a:p>
          <a:p>
            <a:r>
              <a:rPr lang="en-US" sz="980" dirty="0">
                <a:cs typeface="Times New Roman" panose="02020603050405020304" pitchFamily="18" charset="0"/>
              </a:rPr>
              <a:t>We’re been busy planning out the year, trying to make sure there is a variety of things happening each month.  Want something you don’t see? Please reach out to myself or a committee member and let us know.  </a:t>
            </a:r>
          </a:p>
          <a:p>
            <a:r>
              <a:rPr lang="en-US" sz="980" dirty="0">
                <a:solidFill>
                  <a:srgbClr val="000000"/>
                </a:solidFill>
                <a:cs typeface="Times New Roman" panose="02020603050405020304" pitchFamily="18" charset="0"/>
              </a:rPr>
              <a:t>And as always, t</a:t>
            </a:r>
            <a:r>
              <a:rPr lang="en-US" sz="980" dirty="0">
                <a:cs typeface="Times New Roman" panose="02020603050405020304" pitchFamily="18" charset="0"/>
              </a:rPr>
              <a:t>his is your Club, let me know what you’d like to see!</a:t>
            </a:r>
          </a:p>
          <a:p>
            <a:r>
              <a:rPr lang="en-US" sz="980" dirty="0">
                <a:cs typeface="Times New Roman" panose="02020603050405020304" pitchFamily="18" charset="0"/>
              </a:rPr>
              <a:t>			Charlie Keith</a:t>
            </a:r>
          </a:p>
          <a:p>
            <a:r>
              <a:rPr lang="en-US" sz="980" dirty="0">
                <a:cs typeface="Times New Roman" panose="02020603050405020304" pitchFamily="18" charset="0"/>
              </a:rPr>
              <a:t>			Club Manager	</a:t>
            </a:r>
            <a:r>
              <a:rPr lang="en-US" sz="980" dirty="0"/>
              <a:t>	</a:t>
            </a:r>
          </a:p>
        </p:txBody>
      </p:sp>
      <p:sp>
        <p:nvSpPr>
          <p:cNvPr id="10" name="TextBox 9">
            <a:extLst>
              <a:ext uri="{FF2B5EF4-FFF2-40B4-BE49-F238E27FC236}">
                <a16:creationId xmlns:a16="http://schemas.microsoft.com/office/drawing/2014/main" id="{B2FBCA38-ED16-4948-9B50-3069DDCDB091}"/>
              </a:ext>
            </a:extLst>
          </p:cNvPr>
          <p:cNvSpPr txBox="1"/>
          <p:nvPr/>
        </p:nvSpPr>
        <p:spPr>
          <a:xfrm>
            <a:off x="579471" y="179756"/>
            <a:ext cx="3509010" cy="300082"/>
          </a:xfrm>
          <a:prstGeom prst="rect">
            <a:avLst/>
          </a:prstGeom>
          <a:noFill/>
        </p:spPr>
        <p:txBody>
          <a:bodyPr wrap="square" rtlCol="0">
            <a:spAutoFit/>
          </a:bodyPr>
          <a:lstStyle/>
          <a:p>
            <a:pPr algn="ctr"/>
            <a:r>
              <a:rPr lang="en-US" sz="1350" b="1" dirty="0"/>
              <a:t>MANAGER’S MINUTE</a:t>
            </a:r>
          </a:p>
        </p:txBody>
      </p:sp>
      <p:sp>
        <p:nvSpPr>
          <p:cNvPr id="12" name="TextBox 11">
            <a:extLst>
              <a:ext uri="{FF2B5EF4-FFF2-40B4-BE49-F238E27FC236}">
                <a16:creationId xmlns:a16="http://schemas.microsoft.com/office/drawing/2014/main" id="{8A68C4D4-132A-4771-89D7-3715AA7D3F5C}"/>
              </a:ext>
            </a:extLst>
          </p:cNvPr>
          <p:cNvSpPr txBox="1"/>
          <p:nvPr/>
        </p:nvSpPr>
        <p:spPr>
          <a:xfrm>
            <a:off x="4833618" y="3831889"/>
            <a:ext cx="4188450" cy="2260619"/>
          </a:xfrm>
          <a:prstGeom prst="rect">
            <a:avLst/>
          </a:prstGeom>
          <a:noFill/>
        </p:spPr>
        <p:txBody>
          <a:bodyPr wrap="square" rtlCol="0">
            <a:spAutoFit/>
          </a:bodyPr>
          <a:lstStyle/>
          <a:p>
            <a:pPr marL="0" marR="0" algn="ctr" rtl="0" fontAlgn="base">
              <a:spcBef>
                <a:spcPts val="0"/>
              </a:spcBef>
              <a:spcAft>
                <a:spcPts val="0"/>
              </a:spcAft>
            </a:pPr>
            <a:r>
              <a:rPr lang="en-US" sz="1350" b="1" dirty="0"/>
              <a:t>MEMBERSHIP REPORT</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Hello Everyone!</a:t>
            </a: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Please make sure to update your information with TREA National for Chapter members and TREA Chapter 39 for club members.  Having an email address on file is the best way for us to get information out to you. </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If you’re a “Club” member and haven’t been to the Club in a while, we are OPEN for business! If you would like to renew your membership, come in and fill out a new form.  Membership is $30 a year (additional $5 for a door key card). We have some exciting events in coming up.</a:t>
            </a: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If you are on Facebook, go to our FB page and Follow/Like: TREA Chapter 39</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You can also go to our website to check out the monthly calendar and new hours of operation: </a:t>
            </a:r>
            <a:r>
              <a:rPr lang="en-US" sz="980" dirty="0">
                <a:solidFill>
                  <a:srgbClr val="000000"/>
                </a:solidFill>
                <a:effectLst/>
                <a:latin typeface="Calibri" panose="020F0502020204030204" pitchFamily="34" charset="0"/>
                <a:cs typeface="Calibri" panose="020F0502020204030204" pitchFamily="34" charset="0"/>
                <a:hlinkClick r:id="rId2"/>
              </a:rPr>
              <a:t>http://www.treach39.qwestoffice.net</a:t>
            </a:r>
            <a:endParaRPr lang="en-US" sz="980" dirty="0">
              <a:solidFill>
                <a:srgbClr val="000000"/>
              </a:solidFill>
              <a:effectLst/>
              <a:latin typeface="Calibri" panose="020F0502020204030204" pitchFamily="34" charset="0"/>
              <a:cs typeface="Calibri" panose="020F0502020204030204" pitchFamily="34" charset="0"/>
            </a:endParaRP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	</a:t>
            </a:r>
            <a:r>
              <a:rPr lang="en-US" sz="980" dirty="0">
                <a:solidFill>
                  <a:srgbClr val="000000"/>
                </a:solidFill>
                <a:effectLst/>
                <a:cs typeface="Calibri" panose="020F0502020204030204" pitchFamily="34" charset="0"/>
              </a:rPr>
              <a:t/>
            </a:r>
            <a:br>
              <a:rPr lang="en-US" sz="980" dirty="0">
                <a:solidFill>
                  <a:srgbClr val="000000"/>
                </a:solidFill>
                <a:effectLst/>
                <a:cs typeface="Calibri" panose="020F0502020204030204" pitchFamily="34" charset="0"/>
              </a:rPr>
            </a:br>
            <a:r>
              <a:rPr lang="en-US" sz="980" dirty="0">
                <a:solidFill>
                  <a:srgbClr val="000000"/>
                </a:solidFill>
                <a:effectLst/>
                <a:latin typeface="Calibri" panose="020F0502020204030204" pitchFamily="34" charset="0"/>
                <a:cs typeface="Calibri" panose="020F0502020204030204" pitchFamily="34" charset="0"/>
              </a:rPr>
              <a:t>		</a:t>
            </a:r>
            <a:endParaRPr lang="en-US" sz="980" dirty="0">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F1E8F353-86D5-4887-A8BC-5CA9699F984D}"/>
              </a:ext>
            </a:extLst>
          </p:cNvPr>
          <p:cNvSpPr txBox="1"/>
          <p:nvPr/>
        </p:nvSpPr>
        <p:spPr>
          <a:xfrm>
            <a:off x="4833618" y="179756"/>
            <a:ext cx="4302098" cy="3450945"/>
          </a:xfrm>
          <a:prstGeom prst="rect">
            <a:avLst/>
          </a:prstGeom>
          <a:noFill/>
        </p:spPr>
        <p:txBody>
          <a:bodyPr wrap="square" rtlCol="0">
            <a:spAutoFit/>
          </a:bodyPr>
          <a:lstStyle/>
          <a:p>
            <a:pPr algn="ctr"/>
            <a:r>
              <a:rPr lang="en-US" sz="1350" b="1" dirty="0"/>
              <a:t>CHAPLAIN’S CORNER</a:t>
            </a:r>
          </a:p>
          <a:p>
            <a:r>
              <a:rPr lang="en-US" sz="975" dirty="0"/>
              <a:t>After the passing of Father John, we include article he wrote for the beginning of 2022:</a:t>
            </a:r>
          </a:p>
          <a:p>
            <a:r>
              <a:rPr lang="en-US" sz="975" dirty="0"/>
              <a:t>As we approach the end of a very difficult year, we need to take stock. We have made a lot of new friends this year.  We have gained several new club members, that’s a plus.  If you see them, take the time to go over and introduce yourself.  They are the lifeblood of our club.  </a:t>
            </a:r>
          </a:p>
          <a:p>
            <a:r>
              <a:rPr lang="en-US" sz="975" dirty="0"/>
              <a:t>Unfortunately, we also lost several of our brothers, which reminds us all we never know when we will be called.  That’s why it behooves all of us to keep our affairs in order. Think of your family and make a will, they are not that expensive.  </a:t>
            </a:r>
          </a:p>
          <a:p>
            <a:r>
              <a:rPr lang="en-US" sz="975" dirty="0"/>
              <a:t>On a lighter note, we elected a new Board of Directors.  So, we will go into the New Year with some new ideas.  If anyone on the Board asks for your help, please try to help.</a:t>
            </a:r>
          </a:p>
          <a:p>
            <a:r>
              <a:rPr lang="en-US" sz="975" dirty="0"/>
              <a:t>Our toy drive was a success once again this year.  Thank you to all who donated. </a:t>
            </a:r>
          </a:p>
          <a:p>
            <a:r>
              <a:rPr lang="en-US" sz="975" dirty="0"/>
              <a:t>Christine Johnson, our new Treasurer, did a great job last year with our charities.  We raised more that we have in several years.  TREA 39 is looking for someone else to take over the task of soliciting, monitoring, and tracking our charitable donations.  Please contact CJ if you are interested.  </a:t>
            </a:r>
          </a:p>
          <a:p>
            <a:r>
              <a:rPr lang="en-US" sz="975" dirty="0"/>
              <a:t>On a personal note, it has been a satisfying year for me, I feel I am blessed with many friends and new relationships.  Let’s look forward to a good year at TREA 39 and please come out and support your club</a:t>
            </a:r>
          </a:p>
          <a:p>
            <a:r>
              <a:rPr lang="en-US" sz="975" dirty="0"/>
              <a:t>			Father John Green</a:t>
            </a:r>
          </a:p>
        </p:txBody>
      </p:sp>
      <p:sp>
        <p:nvSpPr>
          <p:cNvPr id="3" name="TextBox 2">
            <a:extLst>
              <a:ext uri="{FF2B5EF4-FFF2-40B4-BE49-F238E27FC236}">
                <a16:creationId xmlns:a16="http://schemas.microsoft.com/office/drawing/2014/main" id="{CBAF97F9-CCF4-625B-BE65-7B765B874EFF}"/>
              </a:ext>
            </a:extLst>
          </p:cNvPr>
          <p:cNvSpPr txBox="1"/>
          <p:nvPr/>
        </p:nvSpPr>
        <p:spPr>
          <a:xfrm>
            <a:off x="173706" y="2338482"/>
            <a:ext cx="4320540" cy="1355756"/>
          </a:xfrm>
          <a:prstGeom prst="rect">
            <a:avLst/>
          </a:prstGeom>
          <a:noFill/>
        </p:spPr>
        <p:txBody>
          <a:bodyPr wrap="square" rtlCol="0">
            <a:spAutoFit/>
          </a:bodyPr>
          <a:lstStyle/>
          <a:p>
            <a:pPr algn="ctr"/>
            <a:r>
              <a:rPr lang="en-US" sz="1350" b="1" dirty="0"/>
              <a:t>CHARITY REPORT</a:t>
            </a:r>
          </a:p>
          <a:p>
            <a:pPr algn="l"/>
            <a:r>
              <a:rPr lang="en-US" sz="980" b="0" i="0" dirty="0">
                <a:solidFill>
                  <a:srgbClr val="000000"/>
                </a:solidFill>
                <a:effectLst/>
              </a:rPr>
              <a:t>Our 2022 goal of $1,500 was met and surpassed!</a:t>
            </a:r>
          </a:p>
          <a:p>
            <a:pPr algn="l"/>
            <a:r>
              <a:rPr lang="en-US" sz="980" b="0" i="0" dirty="0">
                <a:solidFill>
                  <a:srgbClr val="000000"/>
                </a:solidFill>
                <a:effectLst/>
              </a:rPr>
              <a:t>Distribution of funds have already been made to the following charities: COMITIS Crisis Center/Veterans Community Living Center/Honor Bell/TREA Gives Program/Freedom Service Dogs/Wreaths Across America.</a:t>
            </a:r>
          </a:p>
          <a:p>
            <a:pPr algn="l"/>
            <a:r>
              <a:rPr lang="en-US" sz="980" b="0" i="0" dirty="0">
                <a:solidFill>
                  <a:srgbClr val="000000"/>
                </a:solidFill>
                <a:effectLst/>
              </a:rPr>
              <a:t>Stay tuned as we will be determining fund raising goals and the charities we as a chapter will be supporting in 2023! Your participation and contributions go a long way in helping those selected charities!</a:t>
            </a:r>
            <a:endParaRPr lang="en-US" sz="980" dirty="0">
              <a:solidFill>
                <a:srgbClr val="000000"/>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4C5D069-C089-CE7E-D120-49EABD0E0E7D}"/>
              </a:ext>
            </a:extLst>
          </p:cNvPr>
          <p:cNvSpPr txBox="1"/>
          <p:nvPr/>
        </p:nvSpPr>
        <p:spPr>
          <a:xfrm>
            <a:off x="4833618" y="5899646"/>
            <a:ext cx="4015107" cy="400110"/>
          </a:xfrm>
          <a:prstGeom prst="rect">
            <a:avLst/>
          </a:prstGeom>
          <a:noFill/>
        </p:spPr>
        <p:txBody>
          <a:bodyPr wrap="square" rtlCol="0">
            <a:spAutoFit/>
          </a:bodyPr>
          <a:lstStyle/>
          <a:p>
            <a:pPr algn="ctr"/>
            <a:r>
              <a:rPr lang="en-US" sz="1000" b="0" i="0" dirty="0">
                <a:solidFill>
                  <a:srgbClr val="000000"/>
                </a:solidFill>
                <a:effectLst/>
                <a:latin typeface="Helvetica Neue"/>
              </a:rPr>
              <a:t>May all your troubles last as long as your New Year’s resolutions.</a:t>
            </a:r>
            <a:r>
              <a:rPr lang="en-US" sz="1000" dirty="0"/>
              <a:t/>
            </a:r>
            <a:br>
              <a:rPr lang="en-US" sz="1000" dirty="0"/>
            </a:br>
            <a:r>
              <a:rPr lang="en-US" sz="1000" b="0" i="0" dirty="0">
                <a:solidFill>
                  <a:srgbClr val="000000"/>
                </a:solidFill>
                <a:effectLst/>
                <a:latin typeface="Helvetica Neue"/>
              </a:rPr>
              <a:t>~Joey Adams</a:t>
            </a:r>
            <a:endParaRPr lang="en-US" sz="980" b="0" i="0" dirty="0">
              <a:solidFill>
                <a:srgbClr val="000000"/>
              </a:solidFill>
              <a:effectLst/>
              <a:latin typeface="Bahnschrift SemiBold SemiConden" panose="020B0502040204020203" pitchFamily="34" charset="0"/>
            </a:endParaRPr>
          </a:p>
        </p:txBody>
      </p:sp>
      <p:pic>
        <p:nvPicPr>
          <p:cNvPr id="1026" name="Picture 2">
            <a:extLst>
              <a:ext uri="{FF2B5EF4-FFF2-40B4-BE49-F238E27FC236}">
                <a16:creationId xmlns:a16="http://schemas.microsoft.com/office/drawing/2014/main" id="{478C8CF6-3CE6-854F-2BB4-2348F8034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41" y="3858206"/>
            <a:ext cx="2979069" cy="223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28F63-FE54-C04B-FA44-2DD42FB058AC}"/>
              </a:ext>
            </a:extLst>
          </p:cNvPr>
          <p:cNvPicPr>
            <a:picLocks noChangeAspect="1"/>
          </p:cNvPicPr>
          <p:nvPr/>
        </p:nvPicPr>
        <p:blipFill>
          <a:blip r:embed="rId2"/>
          <a:stretch>
            <a:fillRect/>
          </a:stretch>
        </p:blipFill>
        <p:spPr>
          <a:xfrm>
            <a:off x="195262" y="138112"/>
            <a:ext cx="8753475" cy="6581775"/>
          </a:xfrm>
          <a:prstGeom prst="rect">
            <a:avLst/>
          </a:prstGeom>
        </p:spPr>
      </p:pic>
    </p:spTree>
    <p:extLst>
      <p:ext uri="{BB962C8B-B14F-4D97-AF65-F5344CB8AC3E}">
        <p14:creationId xmlns:p14="http://schemas.microsoft.com/office/powerpoint/2010/main" val="39084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C7480B-6215-7EFA-81EA-9E5B8721B2D1}"/>
              </a:ext>
            </a:extLst>
          </p:cNvPr>
          <p:cNvPicPr>
            <a:picLocks noChangeAspect="1"/>
          </p:cNvPicPr>
          <p:nvPr/>
        </p:nvPicPr>
        <p:blipFill>
          <a:blip r:embed="rId2"/>
          <a:stretch>
            <a:fillRect/>
          </a:stretch>
        </p:blipFill>
        <p:spPr>
          <a:xfrm>
            <a:off x="200025" y="233362"/>
            <a:ext cx="8743950" cy="6391275"/>
          </a:xfrm>
          <a:prstGeom prst="rect">
            <a:avLst/>
          </a:prstGeom>
        </p:spPr>
      </p:pic>
    </p:spTree>
    <p:extLst>
      <p:ext uri="{BB962C8B-B14F-4D97-AF65-F5344CB8AC3E}">
        <p14:creationId xmlns:p14="http://schemas.microsoft.com/office/powerpoint/2010/main" val="160535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BA958-A412-C793-BA57-8A3CF07E5AB0}"/>
              </a:ext>
            </a:extLst>
          </p:cNvPr>
          <p:cNvPicPr>
            <a:picLocks noChangeAspect="1"/>
          </p:cNvPicPr>
          <p:nvPr/>
        </p:nvPicPr>
        <p:blipFill>
          <a:blip r:embed="rId2"/>
          <a:stretch>
            <a:fillRect/>
          </a:stretch>
        </p:blipFill>
        <p:spPr>
          <a:xfrm>
            <a:off x="252412" y="287179"/>
            <a:ext cx="8639175" cy="6005513"/>
          </a:xfrm>
          <a:prstGeom prst="rect">
            <a:avLst/>
          </a:prstGeom>
        </p:spPr>
      </p:pic>
      <p:sp>
        <p:nvSpPr>
          <p:cNvPr id="6" name="TextBox 5">
            <a:extLst>
              <a:ext uri="{FF2B5EF4-FFF2-40B4-BE49-F238E27FC236}">
                <a16:creationId xmlns:a16="http://schemas.microsoft.com/office/drawing/2014/main" id="{656F854C-7DBE-AF7A-D2E2-AA9D1351B246}"/>
              </a:ext>
            </a:extLst>
          </p:cNvPr>
          <p:cNvSpPr txBox="1"/>
          <p:nvPr/>
        </p:nvSpPr>
        <p:spPr>
          <a:xfrm>
            <a:off x="1328736" y="6447710"/>
            <a:ext cx="6486525" cy="246221"/>
          </a:xfrm>
          <a:prstGeom prst="rect">
            <a:avLst/>
          </a:prstGeom>
          <a:noFill/>
        </p:spPr>
        <p:txBody>
          <a:bodyPr wrap="square" rtlCol="0">
            <a:spAutoFit/>
          </a:bodyPr>
          <a:lstStyle/>
          <a:p>
            <a:pPr algn="ctr"/>
            <a:r>
              <a:rPr lang="en-US" sz="1000" dirty="0"/>
              <a:t>Spring cleaning never killed anyone, but why take the chance?</a:t>
            </a:r>
          </a:p>
        </p:txBody>
      </p:sp>
    </p:spTree>
    <p:extLst>
      <p:ext uri="{BB962C8B-B14F-4D97-AF65-F5344CB8AC3E}">
        <p14:creationId xmlns:p14="http://schemas.microsoft.com/office/powerpoint/2010/main" val="4081605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5735</TotalTime>
  <Words>1164</Words>
  <Application>Microsoft Office PowerPoint</Application>
  <PresentationFormat>On-screen Show (4:3)</PresentationFormat>
  <Paragraphs>54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Bahnschrift SemiBold SemiConden</vt:lpstr>
      <vt:lpstr>Calibri</vt:lpstr>
      <vt:lpstr>Calibri Light</vt:lpstr>
      <vt:lpstr>Charter</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TREA</dc:creator>
  <cp:lastModifiedBy>Melissa White</cp:lastModifiedBy>
  <cp:revision>72</cp:revision>
  <cp:lastPrinted>2022-12-18T02:20:42Z</cp:lastPrinted>
  <dcterms:created xsi:type="dcterms:W3CDTF">2020-11-05T23:07:50Z</dcterms:created>
  <dcterms:modified xsi:type="dcterms:W3CDTF">2022-12-22T17:18:26Z</dcterms:modified>
</cp:coreProperties>
</file>